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0" r:id="rId5"/>
    <p:sldId id="258" r:id="rId6"/>
    <p:sldId id="278" r:id="rId7"/>
    <p:sldId id="279" r:id="rId8"/>
    <p:sldId id="259" r:id="rId9"/>
    <p:sldId id="281" r:id="rId10"/>
    <p:sldId id="260" r:id="rId11"/>
    <p:sldId id="282" r:id="rId12"/>
    <p:sldId id="261" r:id="rId13"/>
    <p:sldId id="266" r:id="rId14"/>
    <p:sldId id="262" r:id="rId15"/>
    <p:sldId id="267" r:id="rId16"/>
    <p:sldId id="268" r:id="rId17"/>
    <p:sldId id="269" r:id="rId18"/>
    <p:sldId id="275" r:id="rId19"/>
    <p:sldId id="264" r:id="rId20"/>
    <p:sldId id="265" r:id="rId21"/>
    <p:sldId id="271" r:id="rId22"/>
    <p:sldId id="272" r:id="rId23"/>
    <p:sldId id="263" r:id="rId24"/>
    <p:sldId id="293" r:id="rId25"/>
    <p:sldId id="273" r:id="rId26"/>
    <p:sldId id="270" r:id="rId27"/>
    <p:sldId id="287" r:id="rId28"/>
    <p:sldId id="277" r:id="rId29"/>
    <p:sldId id="274" r:id="rId30"/>
    <p:sldId id="276" r:id="rId31"/>
    <p:sldId id="291" r:id="rId32"/>
    <p:sldId id="284" r:id="rId33"/>
    <p:sldId id="285" r:id="rId34"/>
    <p:sldId id="286" r:id="rId35"/>
    <p:sldId id="288" r:id="rId36"/>
    <p:sldId id="289" r:id="rId37"/>
    <p:sldId id="290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2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noyaro.r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krasnoyaro.ru/obj.php?current_page=luk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kraskompas.ru/nashe-nasledie/kazachij-kvartal/item/1312-kazachij-kvartal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6096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 Antiqua" pitchFamily="18" charset="0"/>
              </a:rPr>
              <a:t>Казачий квартал в пятой куртине исторического плана центра Красноярска </a:t>
            </a: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(вид с горы Караульной)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9144000" cy="381000"/>
          </a:xfrm>
        </p:spPr>
        <p:txBody>
          <a:bodyPr>
            <a:normAutofit fontScale="92500" lnSpcReduction="10000"/>
          </a:bodyPr>
          <a:lstStyle/>
          <a:p>
            <a:r>
              <a:rPr lang="ru-RU" sz="2300" b="1" i="1" dirty="0" smtClean="0">
                <a:solidFill>
                  <a:srgbClr val="002060"/>
                </a:solidFill>
                <a:latin typeface="Book Antiqua" pitchFamily="18" charset="0"/>
              </a:rPr>
              <a:t>За высотными домами (</a:t>
            </a:r>
            <a:r>
              <a:rPr lang="ru-RU" sz="1700" b="1" i="1" dirty="0" smtClean="0">
                <a:solidFill>
                  <a:srgbClr val="002060"/>
                </a:solidFill>
                <a:latin typeface="Book Antiqua" pitchFamily="18" charset="0"/>
              </a:rPr>
              <a:t>в середине фото) </a:t>
            </a:r>
            <a:r>
              <a:rPr lang="ru-RU" sz="2300" b="1" i="1" dirty="0" smtClean="0">
                <a:solidFill>
                  <a:srgbClr val="002060"/>
                </a:solidFill>
                <a:latin typeface="Book Antiqua" pitchFamily="18" charset="0"/>
              </a:rPr>
              <a:t>– историческая среда квартала </a:t>
            </a:r>
            <a:endParaRPr lang="ru-RU" sz="23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2" descr="D:\Катерина Васильевна\РА-стол-2018г---\поГранту -2018г---\вид сГорыКараульной\PICT000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295400"/>
            <a:ext cx="8335650" cy="48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Book Antiqua" pitchFamily="18" charset="0"/>
              </a:rPr>
              <a:t>Фрагмент плана исторического Красноярска периода 1920-х </a:t>
            </a:r>
            <a:r>
              <a:rPr lang="ru-RU" sz="2400" i="1" dirty="0" smtClean="0">
                <a:solidFill>
                  <a:srgbClr val="002060"/>
                </a:solidFill>
                <a:latin typeface="Book Antiqua" pitchFamily="18" charset="0"/>
              </a:rPr>
              <a:t>годов –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углы кварталов «закреплялись» полукаменными домами – на подклетах</a:t>
            </a:r>
            <a:r>
              <a:rPr lang="ru-RU" sz="2400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074" name="Picture 2" descr="F:\ОбщественноДвижение\дляЭкспертногоЗаключения-\карты-планы\красноярск советский-1920-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73496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Вид от поймы реки </a:t>
            </a:r>
            <a:r>
              <a:rPr lang="ru-RU" sz="2000" b="1" i="1" dirty="0" err="1" smtClean="0">
                <a:solidFill>
                  <a:srgbClr val="002060"/>
                </a:solidFill>
                <a:latin typeface="Book Antiqua" pitchFamily="18" charset="0"/>
              </a:rPr>
              <a:t>Качи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 в створе улицы </a:t>
            </a:r>
            <a:r>
              <a:rPr lang="ru-RU" sz="2000" b="1" i="1" dirty="0" err="1" smtClean="0">
                <a:solidFill>
                  <a:srgbClr val="002060"/>
                </a:solidFill>
                <a:latin typeface="Book Antiqua" pitchFamily="18" charset="0"/>
              </a:rPr>
              <a:t>Перенсона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 в начале ХХ века на фото из фондов ККМ – исследование краеведа  М.П. Терешковой (</a:t>
            </a:r>
            <a:r>
              <a:rPr lang="en-US" sz="2000" b="1" i="1" dirty="0">
                <a:solidFill>
                  <a:srgbClr val="002060"/>
                </a:solidFill>
                <a:latin typeface="Book Antiqua" pitchFamily="18" charset="0"/>
              </a:rPr>
              <a:t>http://www.krasplace.ru</a:t>
            </a:r>
            <a:r>
              <a:rPr lang="en-US" sz="2000" b="1" i="1" dirty="0" smtClean="0">
                <a:solidFill>
                  <a:srgbClr val="002060"/>
                </a:solidFill>
                <a:latin typeface="Book Antiqua" pitchFamily="18" charset="0"/>
              </a:rPr>
              <a:t>/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)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248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Фрагмент Историко-градостроительного опорного плана Исторического центра Красноярска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(в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масштабе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1:2000) 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с указанием памятников истории и культуры,  а также предметов градостроительной охраны </a:t>
            </a:r>
            <a:endParaRPr lang="ru-RU" sz="16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F:\ПОЗ Красно-15\2_Историко-архитектурный опорный план Исторический центр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914400"/>
            <a:ext cx="8763000" cy="5714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Памятники архитектуры по ул. Ленина, 84 – 88, в зоне охраны которых расположены подожжённые дома на усадьбах </a:t>
            </a:r>
            <a:r>
              <a:rPr lang="en-US" sz="2000" b="1" i="1" dirty="0" smtClean="0">
                <a:solidFill>
                  <a:srgbClr val="002060"/>
                </a:solidFill>
                <a:latin typeface="Book Antiqua" pitchFamily="18" charset="0"/>
              </a:rPr>
              <a:t>XIX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века   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8434" name="Picture 2" descr="D:\РАбочийСтол\ЗащитаНаследия\111-поНаследию\ЭкспертноЗаключение иДостоМесто\фотоКазачьегоКварталаРазных лет\улЛенина---\ф 062 уЛенина 88 углов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5526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Вид комплекса исторической застройки </a:t>
            </a:r>
            <a:r>
              <a:rPr lang="en-US" sz="2000" b="1" i="1" dirty="0" smtClean="0">
                <a:solidFill>
                  <a:srgbClr val="002060"/>
                </a:solidFill>
                <a:latin typeface="Book Antiqua" pitchFamily="18" charset="0"/>
              </a:rPr>
              <a:t>XIX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века вдоль ул. Перенсона, 32 – 34 – до поджогов зданий  застройщиком, не проведшим археологические исследования  территории  в охранных зонах памятников истории и культуры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122" name="Picture 2" descr="D:\РАбочийСтол\ЗащитаНаследия\111-поНаследию\ЭкспертноЗаключение иДостоМесто\фотоКазачьегоКварталаРазных лет\до 2015г - поджога\фото 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Вид казачьей усадьбы пятидесятника </a:t>
            </a:r>
            <a:r>
              <a:rPr lang="ru-RU" sz="1800" b="1" i="1" dirty="0" err="1" smtClean="0">
                <a:solidFill>
                  <a:srgbClr val="002060"/>
                </a:solidFill>
                <a:latin typeface="Book Antiqua" pitchFamily="18" charset="0"/>
              </a:rPr>
              <a:t>Потылицина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, а в  </a:t>
            </a:r>
            <a:r>
              <a:rPr lang="en-US" sz="1800" b="1" i="1" dirty="0">
                <a:solidFill>
                  <a:srgbClr val="002060"/>
                </a:solidFill>
                <a:latin typeface="Book Antiqua" pitchFamily="18" charset="0"/>
              </a:rPr>
              <a:t>XIX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в. – Ермолаева с полукаменным угловым домом и двумя флигелями начала </a:t>
            </a:r>
            <a:r>
              <a:rPr lang="en-US" sz="1800" b="1" i="1" dirty="0" smtClean="0">
                <a:solidFill>
                  <a:srgbClr val="002060"/>
                </a:solidFill>
                <a:latin typeface="Book Antiqua" pitchFamily="18" charset="0"/>
              </a:rPr>
              <a:t>XIX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века в Казачьем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квартале исторического центра Красноярска 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 угловом доме по проекту регенерации предлагаются  художественные мастерские для школы им. В.И. Сурикова</a:t>
            </a:r>
            <a:endParaRPr lang="ru-RU" sz="1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8197" name="Picture 5" descr="D:\РАбочийСтол\ЗащитаНаследия\111-поНаследию\ЭкспертноЗаключение иДостоМесто\фотоКазачьегоКварталаРазных лет\до 2015г - поджога\Марков-Перенсо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948" y="1575530"/>
            <a:ext cx="8185852" cy="477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48736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Вид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углового усадебного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дома с юго-востока (со двора) – до пожара 2015г.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9218" name="Picture 2" descr="D:\РАбочийСтол\ЗащитаНаследия\111-поНаследию\ЭкспертноЗаключение иДостоМесто\фотоКазачьегоКварталаРазных лет\до 2015г - поджога\PICT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914400"/>
            <a:ext cx="8077200" cy="550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Вид дома на кирпичном подклете  со двора  с южным флигелем – бревенчатой избой, на территории усадьбы будет организован сад сибирских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культур (калины, черёмухи, рябины, смородины, ранета)</a:t>
            </a:r>
            <a:endParaRPr lang="ru-RU" sz="1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0243" name="Picture 3" descr="D:\РАбочийСтол\ЗащитаНаследия\111-поНаследию\ЭкспертноЗаключение иДостоМесто\фотоКазачьегоКварталаРазных лет\до 2015г - поджога\двор-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86601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79216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Вид вдоль улицы Перенсона – в зоне видимости  Уездного училища В.И.Сурикова – памятника  истории и культуры федерального значения охраны – куда уж круче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значение достопамятного места, казалось бы,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для нашего Красноярска?   </a:t>
            </a:r>
            <a:endParaRPr lang="ru-RU" sz="1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9458" name="Picture 2" descr="D:\РАбочийСтол\ЗащитаНаследия\111-поНаследию\ЭкспертноЗаключение иДостоМесто\фотоКазачьегоКварталаРазных лет\улПеренсона-на сев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32" y="1219200"/>
            <a:ext cx="8867268" cy="543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Вид гостевого дома Успенского монастыря (по проекту преображения Казачьего квартала) вдоль ул. Перенсона – на север до горы Караульной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6146" name="Picture 2" descr="D:\РАбочийСтол\ЗащитаНаследия\111-поНаследию\ЭкспертноЗаключение иДостоМесто\фотоКазачьегоКварталаРазных лет\до 2015г - поджога\ф 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11011" cy="549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Фрагмент Проекта зон охраны памятников истории и культуры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Красноярска </a:t>
            </a: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1993 – 95гг</a:t>
            </a:r>
            <a:r>
              <a:rPr lang="ru-RU" sz="2000" i="1" dirty="0" smtClean="0"/>
              <a:t>., </a:t>
            </a: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выполненный</a:t>
            </a:r>
            <a:r>
              <a:rPr lang="ru-RU" sz="2000" i="1" dirty="0"/>
              <a:t> </a:t>
            </a: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 Antiqua" pitchFamily="18" charset="0"/>
              </a:rPr>
              <a:t>Ленгипрогорома</a:t>
            </a: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 (ныне – института </a:t>
            </a:r>
            <a:r>
              <a:rPr lang="ru-RU" sz="2000" b="1" i="1" dirty="0" err="1">
                <a:solidFill>
                  <a:srgbClr val="002060"/>
                </a:solidFill>
                <a:latin typeface="Book Antiqua" pitchFamily="18" charset="0"/>
              </a:rPr>
              <a:t>Урбанистики</a:t>
            </a: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СПб</a:t>
            </a:r>
            <a:r>
              <a:rPr lang="en-US" sz="20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) </a:t>
            </a:r>
            <a:r>
              <a:rPr lang="en-US" sz="2000" b="1" i="1" dirty="0" smtClean="0">
                <a:solidFill>
                  <a:srgbClr val="002060"/>
                </a:solidFill>
                <a:latin typeface="Book Antiqua" pitchFamily="18" charset="0"/>
              </a:rPr>
              <a:t>–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 середине  плана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Казачий квартал</a:t>
            </a:r>
            <a:r>
              <a:rPr lang="en-US" sz="20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</a:br>
            <a:endParaRPr lang="ru-RU" sz="2000" b="1" i="1" dirty="0"/>
          </a:p>
        </p:txBody>
      </p:sp>
      <p:pic>
        <p:nvPicPr>
          <p:cNvPr id="4" name="Picture 2" descr="D:\РАбочийСтол\ЗащитаНаследия\111-поНаследию\ЭкспертноЗаключение иДостоМесто\карты-ПЗО ОКН\ПЗО_1993 Охранные зон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58768" cy="4665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5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Выразителен бревенчатый фасад с резными фигурными наличниками  стройных окон  под широкого свеса кровлей  над профилированными карнизом и фризом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7170" name="Picture 2" descr="D:\РАбочийСтол\ЗащитаНаследия\111-поНаследию\ЭкспертноЗаключение иДостоМесто\фотоКазачьегоКварталаРазных лет\до 2015г - поджога\ф 056 уПеренсона 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Как редки теперь резные накладные детали в очельях наличников  и </a:t>
            </a:r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сможет ли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кто-то  ныне  повторить  фигурный орнамент  их подоконных досок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2290" name="Picture 2" descr="F:\ОбщественноДвижение\дляЭкспертногоЗаключения-\домУспенсМонастыря\DSC00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71031"/>
            <a:ext cx="8079656" cy="5530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372600" cy="762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Вид гостевого дома Успенского монастыря после пожара в 2017г. – по проекту   здесь  предлагалась  гостиница для спортсменов-борцов  центра </a:t>
            </a:r>
            <a:r>
              <a:rPr lang="ru-RU" sz="2000" b="1" i="1" dirty="0" err="1" smtClean="0">
                <a:solidFill>
                  <a:srgbClr val="002060"/>
                </a:solidFill>
                <a:latin typeface="Book Antiqua" pitchFamily="18" charset="0"/>
              </a:rPr>
              <a:t>Миндиашвили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 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3314" name="Picture 2" descr="F:\ОбщественноДвижение\дляЭкспертногоЗаключения-\домУспенсМонастыря\DSC00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1" y="914400"/>
            <a:ext cx="8686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Турецкий профессор </a:t>
            </a:r>
            <a:r>
              <a:rPr lang="ru-RU" sz="2000" b="1" i="1" dirty="0" err="1" smtClean="0">
                <a:solidFill>
                  <a:srgbClr val="002060"/>
                </a:solidFill>
                <a:latin typeface="Book Antiqua" pitchFamily="18" charset="0"/>
              </a:rPr>
              <a:t>Орхан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Book Antiqua" pitchFamily="18" charset="0"/>
              </a:rPr>
              <a:t>Курал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, побывав в Красноярске – об исторической памяти: «Рядом с многоэтажными домами я видел небольшие деревянные постройки. </a:t>
            </a:r>
            <a:r>
              <a:rPr lang="ru-RU" sz="2000" b="1" i="1" dirty="0" smtClean="0">
                <a:solidFill>
                  <a:srgbClr val="FF0000"/>
                </a:solidFill>
                <a:latin typeface="Book Antiqua" pitchFamily="18" charset="0"/>
              </a:rPr>
              <a:t>Думаю, местные власти должны сохранить их, чтобы следующие поколения знали свою историю. Экология культуры в том, что если ты не можешь  беречь своё прошлое, то  не сможешь  увидеть своё будущее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»  </a:t>
            </a:r>
            <a:b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098" name="Picture 2" descr="D:\РАбочийСтол\ЗащитаНаследия\111-поНаследию\ЭкспертноЗаключение иДостоМесто\фотоКазачьегоКварталаРазных лет\2016г ---\P11309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057400"/>
            <a:ext cx="7623290" cy="4059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19200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Book Antiqua" pitchFamily="18" charset="0"/>
              </a:rPr>
              <a:t>Деревянное здание Казачьей заставы на горе Караульной, проектированное архитектором А.С</a:t>
            </a:r>
            <a:r>
              <a:rPr lang="ru-RU" sz="1800" b="1" i="1" dirty="0" smtClean="0">
                <a:latin typeface="Book Antiqua" pitchFamily="18" charset="0"/>
              </a:rPr>
              <a:t>. </a:t>
            </a:r>
            <a:r>
              <a:rPr lang="ru-RU" sz="1800" b="1" i="1" dirty="0" err="1" smtClean="0">
                <a:latin typeface="Book Antiqua" pitchFamily="18" charset="0"/>
              </a:rPr>
              <a:t>Брусяниным</a:t>
            </a:r>
            <a:r>
              <a:rPr lang="ru-RU" sz="1800" b="1" i="1" dirty="0">
                <a:latin typeface="Book Antiqua" pitchFamily="18" charset="0"/>
              </a:rPr>
              <a:t>, реставрировавшим часовню в 1970-х годах, было примером бережного и творческого отношения к средовому окружению </a:t>
            </a:r>
          </a:p>
        </p:txBody>
      </p:sp>
      <p:pic>
        <p:nvPicPr>
          <p:cNvPr id="4" name="Picture 2" descr="D:\РАбочийСтол\КнигаККМ\Достоприме-острогЕвгений иФото\141.  ЧАСОВНЯ  1985 Казачья  ЗАСТА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6174" cy="48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218409"/>
            <a:ext cx="876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C00000"/>
                </a:solidFill>
                <a:latin typeface="Antique Olive Roman" pitchFamily="34" charset="0"/>
                <a:cs typeface="Arial" charset="0"/>
              </a:rPr>
              <a:t>Сайт Совета по сохранению красноярского наследия  - </a:t>
            </a:r>
            <a:r>
              <a:rPr lang="en-US" altLang="ru-RU" dirty="0">
                <a:solidFill>
                  <a:srgbClr val="C00000"/>
                </a:solidFill>
                <a:latin typeface="Antique Olive Roman" pitchFamily="34" charset="0"/>
                <a:cs typeface="Arial" charset="0"/>
                <a:hlinkClick r:id="rId3"/>
              </a:rPr>
              <a:t>http://www.krasnoyaro.ru/</a:t>
            </a:r>
            <a:r>
              <a:rPr lang="ru-RU" altLang="ru-RU" dirty="0">
                <a:solidFill>
                  <a:srgbClr val="C00000"/>
                </a:solidFill>
                <a:latin typeface="Antique Olive Roman" pitchFamily="34" charset="0"/>
                <a:cs typeface="Arial" charset="0"/>
              </a:rPr>
              <a:t> </a:t>
            </a:r>
            <a:endParaRPr lang="ru-RU" altLang="ru-RU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20200" cy="63976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Вид достойного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Гостевого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дома причта Успенского монастыря  в 2017 г. – стройных пропорций под широким карнизом, защищавшим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бревенчатые фасады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от снега и дождя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4338" name="Picture 2" descr="D:\РАбочийСтол\ЗащитаНаследия\111-поНаследию\ЭкспертноЗаключение иДостоМесто\фотоКазачьегоКварталаРазных лет\2017г---улПеренсона\IMG_2163-15-04-17-04-2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95561" cy="5118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9906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Вид брошенного углового дома на кирпичном подклете  с лучковыми окнами  под широким карнизом верхнего,  обшитого тёсом этажа – после поджога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1266" name="Picture 2" descr="F:\ОбщественноДвижение\дляЭкспертногоЗаключения-\Перенсона-34-Марковско-2016г\DSC0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7199" cy="5070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0999"/>
            <a:ext cx="9144000" cy="1600201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Book Antiqua" pitchFamily="18" charset="0"/>
              </a:rPr>
              <a:t>Вид флигеля-избы на усадьбе по ул. </a:t>
            </a:r>
            <a:r>
              <a:rPr lang="ru-RU" sz="1800" b="1" dirty="0" err="1">
                <a:latin typeface="Book Antiqua" pitchFamily="18" charset="0"/>
              </a:rPr>
              <a:t>Перенсона</a:t>
            </a:r>
            <a:r>
              <a:rPr lang="ru-RU" sz="1800" b="1" dirty="0">
                <a:latin typeface="Book Antiqua" pitchFamily="18" charset="0"/>
              </a:rPr>
              <a:t>, 34/Марковского, 67 </a:t>
            </a:r>
            <a:r>
              <a:rPr lang="ru-RU" sz="1800" b="1" dirty="0" smtClean="0">
                <a:latin typeface="Book Antiqua" pitchFamily="18" charset="0"/>
              </a:rPr>
              <a:t> в  уютном  </a:t>
            </a:r>
            <a:r>
              <a:rPr lang="ru-RU" sz="1800" b="1" dirty="0">
                <a:latin typeface="Book Antiqua" pitchFamily="18" charset="0"/>
              </a:rPr>
              <a:t>с берёзами и черёмухой дворе, где жили коренные красноярцы, пока не появились в Казачьем квартале </a:t>
            </a:r>
            <a:r>
              <a:rPr lang="ru-RU" sz="1800" b="1" dirty="0" smtClean="0">
                <a:latin typeface="Book Antiqua" pitchFamily="18" charset="0"/>
              </a:rPr>
              <a:t>недобросовестные застройщики-поджигатели </a:t>
            </a:r>
            <a:r>
              <a:rPr lang="ru-RU" sz="1800" b="1" dirty="0">
                <a:latin typeface="Book Antiqua" pitchFamily="18" charset="0"/>
              </a:rPr>
              <a:t>М.А. и А.И. </a:t>
            </a:r>
            <a:r>
              <a:rPr lang="ru-RU" sz="1800" b="1" dirty="0" smtClean="0">
                <a:latin typeface="Book Antiqua" pitchFamily="18" charset="0"/>
              </a:rPr>
              <a:t>Барановы </a:t>
            </a:r>
            <a:br>
              <a:rPr lang="ru-RU" sz="1800" b="1" dirty="0" smtClean="0">
                <a:latin typeface="Book Antiqua" pitchFamily="18" charset="0"/>
              </a:rPr>
            </a:br>
            <a:r>
              <a:rPr lang="ru-RU" sz="1800" b="1" dirty="0" smtClean="0">
                <a:latin typeface="Book Antiqua" pitchFamily="18" charset="0"/>
              </a:rPr>
              <a:t>Проектом предлагается восстановить озеленение Казачьего квартала с использованием сибирских </a:t>
            </a:r>
            <a:r>
              <a:rPr lang="ru-RU" sz="1800" b="1" dirty="0" smtClean="0">
                <a:latin typeface="Book Antiqua" pitchFamily="18" charset="0"/>
              </a:rPr>
              <a:t>пород  </a:t>
            </a:r>
            <a:r>
              <a:rPr lang="ru-RU" sz="1800" b="1" dirty="0" smtClean="0">
                <a:latin typeface="Book Antiqua" pitchFamily="18" charset="0"/>
              </a:rPr>
              <a:t>дерев и кустарников </a:t>
            </a:r>
            <a:r>
              <a:rPr lang="ru-RU" sz="1800" b="1" dirty="0">
                <a:latin typeface="Book Antiqua" pitchFamily="18" charset="0"/>
              </a:rPr>
              <a:t/>
            </a:r>
            <a:br>
              <a:rPr lang="ru-RU" sz="1800" b="1" dirty="0">
                <a:latin typeface="Book Antiqua" pitchFamily="18" charset="0"/>
              </a:rPr>
            </a:br>
            <a:r>
              <a:rPr lang="ru-RU" sz="1800" b="1" dirty="0">
                <a:latin typeface="Book Antiqua" pitchFamily="18" charset="0"/>
              </a:rPr>
              <a:t/>
            </a:r>
            <a:br>
              <a:rPr lang="ru-RU" sz="1800" b="1" dirty="0">
                <a:latin typeface="Book Antiqua" pitchFamily="18" charset="0"/>
              </a:rPr>
            </a:br>
            <a:r>
              <a:rPr lang="ru-RU" sz="1800" b="1" dirty="0">
                <a:latin typeface="Book Antiqua" pitchFamily="18" charset="0"/>
              </a:rPr>
              <a:t> </a:t>
            </a:r>
            <a:br>
              <a:rPr lang="ru-RU" sz="1800" b="1" dirty="0">
                <a:latin typeface="Book Antiqua" pitchFamily="18" charset="0"/>
              </a:rPr>
            </a:br>
            <a:endParaRPr lang="ru-RU" sz="1800" b="1" dirty="0"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934" y="1524000"/>
            <a:ext cx="7162800" cy="48071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3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Как символичен этот плакат с лозунгом на доме, где сгорела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 3015г. хозяйка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второго этажа, не пожелавшая  выезжать  из центра города </a:t>
            </a:r>
            <a:endParaRPr lang="ru-RU" sz="1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7410" name="Picture 2" descr="D:\РАбочийСтол\ЗащитаНаследия\111-поНаследию\ЭкспертноЗаключение иДостоМесто\фотоКазачьегоКварталаРазных лет\Перенсона 34-32 в 2016г\символичныйПдлака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24801" cy="5496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685800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Схема  Достопамятного Казачьего квартала XIX – ХХ веков в историческом центре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 Красноярска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630485" y="-452227"/>
            <a:ext cx="5984544" cy="8635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Фрагмент Проекта зон охраны ОКН Красноярска 2012г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. института Красноярскгражданпроект с </a:t>
            </a:r>
            <a:r>
              <a:rPr lang="ru-RU" sz="2700" b="1" i="1" dirty="0" smtClean="0">
                <a:solidFill>
                  <a:srgbClr val="002060"/>
                </a:solidFill>
                <a:latin typeface="Book Antiqua" pitchFamily="18" charset="0"/>
              </a:rPr>
              <a:t>Казачьим кварталом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(в середине – красным цветом выделены Губернская гимназия и бывший Лесотехнический </a:t>
            </a:r>
            <a:r>
              <a:rPr lang="ru-RU" sz="2000" b="1" i="1" dirty="0" err="1" smtClean="0">
                <a:solidFill>
                  <a:srgbClr val="002060"/>
                </a:solidFill>
                <a:latin typeface="Book Antiqua" pitchFamily="18" charset="0"/>
              </a:rPr>
              <a:t>инст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.) – Фрагмент Основного чертежа Исторического центра города в проекте зон охраны объектов  культурного наследия Красноярска 2012г.,  согласованного в Минкультуры РФ  в  2015 г.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050" name="Picture 2" descr="D:\РАбочийСтол\ЗащитаНаследия\111-поНаследию\ЭкспертноЗаключение иДостоМесто\карты-ПЗО ОКН\Фрагмент ПЗО-Перенсона-Вейнбау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613" y="1905000"/>
            <a:ext cx="9256613" cy="473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  <a:t>Вид единой охранной зоны объектов культурного наследия вдоль улицы бывшей Гимназической, 21 – 23 – 25 и 30 – 32 – 34 – 36 с зелёными подворьями в достопамятном Казачьем квартале начала XIX – XX вв. в центре Красноярска  </a:t>
            </a:r>
            <a:br>
              <a:rPr lang="ru-RU" sz="2000" b="1" i="1" dirty="0">
                <a:solidFill>
                  <a:srgbClr val="002060"/>
                </a:solidFill>
                <a:latin typeface="Book Antiqua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22" y="1219200"/>
            <a:ext cx="8153400" cy="52117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Book Antiqua" pitchFamily="18" charset="0"/>
              </a:rPr>
              <a:t>Дом Потехиных-</a:t>
            </a:r>
            <a:r>
              <a:rPr lang="ru-RU" sz="1800" b="1" i="1" dirty="0" err="1">
                <a:latin typeface="Book Antiqua" pitchFamily="18" charset="0"/>
              </a:rPr>
              <a:t>Потылициных</a:t>
            </a:r>
            <a:r>
              <a:rPr lang="ru-RU" sz="1800" b="1" i="1" dirty="0">
                <a:latin typeface="Book Antiqua" pitchFamily="18" charset="0"/>
              </a:rPr>
              <a:t> по ул. </a:t>
            </a:r>
            <a:r>
              <a:rPr lang="ru-RU" sz="1800" b="1" i="1" dirty="0" err="1">
                <a:latin typeface="Book Antiqua" pitchFamily="18" charset="0"/>
              </a:rPr>
              <a:t>Вейнбаума</a:t>
            </a:r>
            <a:r>
              <a:rPr lang="ru-RU" sz="1800" b="1" i="1" dirty="0">
                <a:latin typeface="Book Antiqua" pitchFamily="18" charset="0"/>
              </a:rPr>
              <a:t>, 21 (бывшей Гимназической),  где в </a:t>
            </a:r>
            <a:r>
              <a:rPr lang="ru-RU" sz="1800" b="1" i="1" dirty="0" smtClean="0">
                <a:latin typeface="Book Antiqua" pitchFamily="18" charset="0"/>
              </a:rPr>
              <a:t>Великую Отечественную жил </a:t>
            </a:r>
            <a:r>
              <a:rPr lang="ru-RU" sz="1800" b="1" i="1" dirty="0">
                <a:latin typeface="Book Antiqua" pitchFamily="18" charset="0"/>
              </a:rPr>
              <a:t>великий хирург и святой В.Ф. </a:t>
            </a:r>
            <a:r>
              <a:rPr lang="ru-RU" sz="1800" b="1" i="1" dirty="0" err="1" smtClean="0">
                <a:latin typeface="Book Antiqua" pitchFamily="18" charset="0"/>
              </a:rPr>
              <a:t>Войно-Ясенецкий</a:t>
            </a:r>
            <a:r>
              <a:rPr lang="ru-RU" sz="1800" b="1" i="1" dirty="0" smtClean="0">
                <a:latin typeface="Book Antiqua" pitchFamily="18" charset="0"/>
              </a:rPr>
              <a:t> </a:t>
            </a:r>
            <a:r>
              <a:rPr lang="ru-RU" sz="1600" b="1" i="1" dirty="0" smtClean="0">
                <a:latin typeface="Book Antiqua" pitchFamily="18" charset="0"/>
              </a:rPr>
              <a:t>(его приютила ученица по местной анестезии доктор Сусанна Степановна </a:t>
            </a:r>
            <a:r>
              <a:rPr lang="ru-RU" sz="1600" b="1" i="1" dirty="0" err="1" smtClean="0">
                <a:latin typeface="Book Antiqua" pitchFamily="18" charset="0"/>
              </a:rPr>
              <a:t>Потылицына</a:t>
            </a:r>
            <a:r>
              <a:rPr lang="ru-RU" sz="1600" b="1" i="1" dirty="0" smtClean="0">
                <a:latin typeface="Book Antiqua" pitchFamily="18" charset="0"/>
              </a:rPr>
              <a:t>)</a:t>
            </a:r>
            <a:endParaRPr lang="ru-RU" sz="1600" b="1" i="1" dirty="0">
              <a:latin typeface="Book Antiqua" pitchFamily="18" charset="0"/>
            </a:endParaRPr>
          </a:p>
        </p:txBody>
      </p:sp>
      <p:pic>
        <p:nvPicPr>
          <p:cNvPr id="4" name="Picture 2" descr="C:\Users\Владелец\Desktop\дляЗонОхраны\статьПятаяКуртина\2007г домПотехины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95398"/>
            <a:ext cx="7016750" cy="505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8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Book Antiqua" pitchFamily="18" charset="0"/>
              </a:rPr>
              <a:t>Вид с западной стороны на усадьбе Потехина-</a:t>
            </a:r>
            <a:r>
              <a:rPr lang="ru-RU" sz="1800" b="1" i="1" dirty="0" err="1">
                <a:latin typeface="Book Antiqua" pitchFamily="18" charset="0"/>
              </a:rPr>
              <a:t>Потылициных</a:t>
            </a:r>
            <a:r>
              <a:rPr lang="ru-RU" sz="1800" b="1" i="1" dirty="0">
                <a:latin typeface="Book Antiqua" pitchFamily="18" charset="0"/>
              </a:rPr>
              <a:t> – памятника истории и культуры города – таково </a:t>
            </a:r>
            <a:r>
              <a:rPr lang="ru-RU" sz="1800" b="1" i="1" dirty="0" smtClean="0">
                <a:latin typeface="Book Antiqua" pitchFamily="18" charset="0"/>
              </a:rPr>
              <a:t>ныне отношение </a:t>
            </a:r>
            <a:r>
              <a:rPr lang="ru-RU" sz="1800" b="1" i="1" dirty="0">
                <a:latin typeface="Book Antiqua" pitchFamily="18" charset="0"/>
              </a:rPr>
              <a:t>к святыне </a:t>
            </a:r>
            <a:r>
              <a:rPr lang="ru-RU" sz="1800" b="1" i="1" dirty="0" smtClean="0">
                <a:latin typeface="Book Antiqua" pitchFamily="18" charset="0"/>
              </a:rPr>
              <a:t>православия </a:t>
            </a:r>
            <a:r>
              <a:rPr lang="ru-RU" sz="1800" b="1" i="1" dirty="0" smtClean="0">
                <a:latin typeface="Book Antiqua" pitchFamily="18" charset="0"/>
              </a:rPr>
              <a:t/>
            </a:r>
            <a:br>
              <a:rPr lang="ru-RU" sz="1800" b="1" i="1" dirty="0" smtClean="0">
                <a:latin typeface="Book Antiqua" pitchFamily="18" charset="0"/>
              </a:rPr>
            </a:br>
            <a:r>
              <a:rPr lang="ru-RU" sz="1800" b="1" i="1" dirty="0" smtClean="0">
                <a:latin typeface="Book Antiqua" pitchFamily="18" charset="0"/>
              </a:rPr>
              <a:t>и всей красноярской </a:t>
            </a:r>
            <a:r>
              <a:rPr lang="ru-RU" sz="1800" b="1" i="1" dirty="0" smtClean="0">
                <a:latin typeface="Book Antiqua" pitchFamily="18" charset="0"/>
              </a:rPr>
              <a:t>казачьей культуре </a:t>
            </a:r>
            <a:endParaRPr lang="ru-RU" sz="1800" b="1" i="1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97608" cy="49271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Book Antiqua" pitchFamily="18" charset="0"/>
              </a:rPr>
              <a:t>Дом подрядчика-строителя А.В. Телегина (ул. Ленина/</a:t>
            </a:r>
            <a:r>
              <a:rPr lang="ru-RU" sz="1800" b="1" dirty="0" err="1">
                <a:latin typeface="Book Antiqua" pitchFamily="18" charset="0"/>
              </a:rPr>
              <a:t>Вейнбаума</a:t>
            </a:r>
            <a:r>
              <a:rPr lang="ru-RU" sz="1800" b="1" dirty="0">
                <a:latin typeface="Book Antiqua" pitchFamily="18" charset="0"/>
              </a:rPr>
              <a:t>, </a:t>
            </a:r>
            <a:r>
              <a:rPr lang="ru-RU" sz="1800" b="1" dirty="0" smtClean="0">
                <a:latin typeface="Book Antiqua" pitchFamily="18" charset="0"/>
              </a:rPr>
              <a:t>34 и </a:t>
            </a:r>
            <a:r>
              <a:rPr lang="ru-RU" sz="1800" b="1" dirty="0" smtClean="0">
                <a:latin typeface="Book Antiqua" pitchFamily="18" charset="0"/>
              </a:rPr>
              <a:t>рядом – дом </a:t>
            </a:r>
            <a:r>
              <a:rPr lang="ru-RU" sz="1800" b="1" dirty="0" smtClean="0">
                <a:latin typeface="Book Antiqua" pitchFamily="18" charset="0"/>
              </a:rPr>
              <a:t>рубежа </a:t>
            </a:r>
            <a:r>
              <a:rPr lang="ru-RU" sz="1800" b="1" dirty="0">
                <a:latin typeface="Book Antiqua" pitchFamily="18" charset="0"/>
              </a:rPr>
              <a:t>XIX – XX веков по ул. </a:t>
            </a:r>
            <a:r>
              <a:rPr lang="ru-RU" sz="1800" b="1" dirty="0" err="1">
                <a:latin typeface="Book Antiqua" pitchFamily="18" charset="0"/>
              </a:rPr>
              <a:t>Вейнбаума</a:t>
            </a:r>
            <a:r>
              <a:rPr lang="ru-RU" sz="1800" b="1" dirty="0">
                <a:latin typeface="Book Antiqua" pitchFamily="18" charset="0"/>
              </a:rPr>
              <a:t>, </a:t>
            </a:r>
            <a:r>
              <a:rPr lang="ru-RU" sz="1800" b="1" dirty="0" smtClean="0">
                <a:latin typeface="Book Antiqua" pitchFamily="18" charset="0"/>
              </a:rPr>
              <a:t>32 </a:t>
            </a:r>
            <a:r>
              <a:rPr lang="ru-RU" sz="1800" b="1" dirty="0">
                <a:latin typeface="Book Antiqua" pitchFamily="18" charset="0"/>
              </a:rPr>
              <a:t>– в единой охранной зоне Губернской гимназии – архитекторы предлагают устроить здесь на перекрёстке «Чайную» и небольшую </a:t>
            </a:r>
            <a:r>
              <a:rPr lang="ru-RU" sz="1800" b="1" dirty="0" smtClean="0">
                <a:latin typeface="Book Antiqua" pitchFamily="18" charset="0"/>
              </a:rPr>
              <a:t>дорожную гостиницу</a:t>
            </a:r>
            <a:endParaRPr lang="ru-RU" sz="1800" b="1" dirty="0">
              <a:latin typeface="Book Antiqu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4957"/>
            <a:ext cx="9183771" cy="37324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2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40176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Book Antiqua" pitchFamily="18" charset="0"/>
              </a:rPr>
              <a:t>Вид лицевого фасада дома по ул. </a:t>
            </a:r>
            <a:r>
              <a:rPr lang="ru-RU" sz="1800" b="1" dirty="0" err="1">
                <a:latin typeface="Book Antiqua" pitchFamily="18" charset="0"/>
              </a:rPr>
              <a:t>Вейнбаума</a:t>
            </a:r>
            <a:r>
              <a:rPr lang="ru-RU" sz="1800" b="1" dirty="0">
                <a:latin typeface="Book Antiqua" pitchFamily="18" charset="0"/>
              </a:rPr>
              <a:t>, 21 </a:t>
            </a:r>
            <a:r>
              <a:rPr lang="ru-RU" sz="1800" b="1" dirty="0" smtClean="0">
                <a:latin typeface="Book Antiqua" pitchFamily="18" charset="0"/>
              </a:rPr>
              <a:t>– с </a:t>
            </a:r>
            <a:r>
              <a:rPr lang="ru-RU" sz="1800" b="1" dirty="0">
                <a:latin typeface="Book Antiqua" pitchFamily="18" charset="0"/>
              </a:rPr>
              <a:t>отлетающими тесинами и разрушающимся декором – надо решать вопрос о недобросовестном пользователе памятника </a:t>
            </a:r>
            <a:r>
              <a:rPr lang="ru-RU" sz="1800" b="1" dirty="0" smtClean="0">
                <a:latin typeface="Book Antiqua" pitchFamily="18" charset="0"/>
              </a:rPr>
              <a:t>архитектуры, </a:t>
            </a:r>
            <a:r>
              <a:rPr lang="ru-RU" sz="1800" b="1" dirty="0" smtClean="0">
                <a:latin typeface="Book Antiqua" pitchFamily="18" charset="0"/>
              </a:rPr>
              <a:t> а </a:t>
            </a:r>
            <a:r>
              <a:rPr lang="ru-RU" sz="1800" b="1" dirty="0" smtClean="0">
                <a:latin typeface="Book Antiqua" pitchFamily="18" charset="0"/>
              </a:rPr>
              <a:t>проектом предлагается здесь паломнический центр Святителя Луки в Красноярске – «В нашем городе Святой живёт»  - </a:t>
            </a:r>
            <a:r>
              <a:rPr lang="en-US" sz="1800" b="1" dirty="0">
                <a:latin typeface="Book Antiqua" pitchFamily="18" charset="0"/>
                <a:hlinkClick r:id="rId2"/>
              </a:rPr>
              <a:t>http://</a:t>
            </a:r>
            <a:r>
              <a:rPr lang="en-US" sz="1800" b="1" dirty="0" smtClean="0">
                <a:latin typeface="Book Antiqua" pitchFamily="18" charset="0"/>
                <a:hlinkClick r:id="rId2"/>
              </a:rPr>
              <a:t>www.krasnoyaro.ru/obj.php?current_page=luka</a:t>
            </a:r>
            <a:r>
              <a:rPr lang="ru-RU" sz="1800" b="1" dirty="0" smtClean="0">
                <a:latin typeface="Book Antiqua" pitchFamily="18" charset="0"/>
              </a:rPr>
              <a:t>  </a:t>
            </a:r>
            <a:endParaRPr lang="ru-RU" sz="1800" b="1" dirty="0"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031958" cy="46927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Book Antiqua" pitchFamily="18" charset="0"/>
              </a:rPr>
              <a:t>О достопримечательном месте  Казачий квартал в Красноярске – </a:t>
            </a:r>
            <a:r>
              <a:rPr lang="en-US" sz="1800" b="1" dirty="0">
                <a:latin typeface="Book Antiqua" pitchFamily="18" charset="0"/>
                <a:hlinkClick r:id="rId2"/>
              </a:rPr>
              <a:t>https://</a:t>
            </a:r>
            <a:r>
              <a:rPr lang="en-US" sz="1800" b="1" dirty="0" smtClean="0">
                <a:latin typeface="Book Antiqua" pitchFamily="18" charset="0"/>
                <a:hlinkClick r:id="rId2"/>
              </a:rPr>
              <a:t>www.kraskompas.ru/nashe-nasledie/kazachij-kvartal/item/1312-kazachij-kvartal.html</a:t>
            </a:r>
            <a:r>
              <a:rPr lang="ru-RU" sz="1800" b="1" dirty="0">
                <a:latin typeface="Book Antiqua" pitchFamily="18" charset="0"/>
              </a:rPr>
              <a:t> </a:t>
            </a:r>
            <a:r>
              <a:rPr lang="ru-RU" sz="1800" b="1" dirty="0" smtClean="0">
                <a:latin typeface="Book Antiqua" pitchFamily="18" charset="0"/>
              </a:rPr>
              <a:t/>
            </a:r>
            <a:br>
              <a:rPr lang="ru-RU" sz="1800" b="1" dirty="0" smtClean="0">
                <a:latin typeface="Book Antiqua" pitchFamily="18" charset="0"/>
              </a:rPr>
            </a:br>
            <a:r>
              <a:rPr lang="ru-RU" sz="1800" b="1" dirty="0" smtClean="0">
                <a:latin typeface="Book Antiqua" pitchFamily="18" charset="0"/>
              </a:rPr>
              <a:t> </a:t>
            </a:r>
            <a:r>
              <a:rPr lang="ru-RU" sz="1800" b="1" dirty="0">
                <a:latin typeface="Book Antiqua" pitchFamily="18" charset="0"/>
              </a:rPr>
              <a:t/>
            </a:r>
            <a:br>
              <a:rPr lang="ru-RU" sz="1800" b="1" dirty="0">
                <a:latin typeface="Book Antiqua" pitchFamily="18" charset="0"/>
              </a:rPr>
            </a:br>
            <a:r>
              <a:rPr lang="ru-RU" sz="1800" b="1" dirty="0">
                <a:latin typeface="Book Antiqua" pitchFamily="18" charset="0"/>
              </a:rPr>
              <a:t>Единая охранная зона Губернской гимназии – в которой находятся объекты культурного наследия по ул. </a:t>
            </a:r>
            <a:r>
              <a:rPr lang="ru-RU" sz="1800" b="1" dirty="0" err="1">
                <a:latin typeface="Book Antiqua" pitchFamily="18" charset="0"/>
              </a:rPr>
              <a:t>Вейнбаума</a:t>
            </a:r>
            <a:r>
              <a:rPr lang="ru-RU" sz="1800" b="1" dirty="0">
                <a:latin typeface="Book Antiqua" pitchFamily="18" charset="0"/>
              </a:rPr>
              <a:t>, 21 и выявленные – по ул. </a:t>
            </a:r>
            <a:r>
              <a:rPr lang="ru-RU" sz="1800" b="1" dirty="0" err="1">
                <a:latin typeface="Book Antiqua" pitchFamily="18" charset="0"/>
              </a:rPr>
              <a:t>Вейнбаума</a:t>
            </a:r>
            <a:r>
              <a:rPr lang="ru-RU" sz="1800" b="1" dirty="0">
                <a:latin typeface="Book Antiqua" pitchFamily="18" charset="0"/>
              </a:rPr>
              <a:t>, 23 и обладающее признаками ОКН (по </a:t>
            </a:r>
            <a:r>
              <a:rPr lang="ru-RU" sz="1800" b="1" dirty="0" err="1">
                <a:latin typeface="Book Antiqua" pitchFamily="18" charset="0"/>
              </a:rPr>
              <a:t>Вейнбаума</a:t>
            </a:r>
            <a:r>
              <a:rPr lang="ru-RU" sz="1800" b="1" dirty="0">
                <a:latin typeface="Book Antiqua" pitchFamily="18" charset="0"/>
              </a:rPr>
              <a:t>, 25/Марковского, 51 – 55 д и 55а)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97" y="1905000"/>
            <a:ext cx="8143475" cy="42005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220200" cy="102076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Book Antiqua" pitchFamily="18" charset="0"/>
              </a:rPr>
              <a:t>Усадьба по ул. Гимназической, 23 принадлежала знаменитой красноярской казачьей семье Юшковых. </a:t>
            </a:r>
            <a:r>
              <a:rPr lang="ru-RU" sz="1800" b="1" dirty="0" smtClean="0">
                <a:latin typeface="Book Antiqua" pitchFamily="18" charset="0"/>
              </a:rPr>
              <a:t>Упоминание  </a:t>
            </a:r>
            <a:r>
              <a:rPr lang="ru-RU" sz="1800" b="1" dirty="0">
                <a:latin typeface="Book Antiqua" pitchFamily="18" charset="0"/>
              </a:rPr>
              <a:t>о них </a:t>
            </a:r>
            <a:r>
              <a:rPr lang="ru-RU" sz="1800" b="1" dirty="0" smtClean="0">
                <a:latin typeface="Book Antiqua" pitchFamily="18" charset="0"/>
              </a:rPr>
              <a:t>есть </a:t>
            </a:r>
            <a:r>
              <a:rPr lang="ru-RU" sz="1800" b="1" dirty="0">
                <a:latin typeface="Book Antiqua" pitchFamily="18" charset="0"/>
              </a:rPr>
              <a:t>в трилогии А.Т. Черкасова «Хмель», «Чёрный тополь», «Конь рыжий» и в романе А. </a:t>
            </a:r>
            <a:r>
              <a:rPr lang="ru-RU" sz="1800" b="1" dirty="0" err="1">
                <a:latin typeface="Book Antiqua" pitchFamily="18" charset="0"/>
              </a:rPr>
              <a:t>Чивилихина</a:t>
            </a:r>
            <a:r>
              <a:rPr lang="ru-RU" sz="1800" b="1" dirty="0">
                <a:latin typeface="Book Antiqua" pitchFamily="18" charset="0"/>
              </a:rPr>
              <a:t> «Память». </a:t>
            </a:r>
            <a:r>
              <a:rPr lang="ru-RU" sz="1800" b="1" dirty="0" smtClean="0">
                <a:latin typeface="Book Antiqua" pitchFamily="18" charset="0"/>
              </a:rPr>
              <a:t> Проектом </a:t>
            </a:r>
            <a:r>
              <a:rPr lang="ru-RU" sz="1800" b="1" dirty="0" smtClean="0">
                <a:latin typeface="Book Antiqua" pitchFamily="18" charset="0"/>
              </a:rPr>
              <a:t>предлагается  здесь  </a:t>
            </a:r>
            <a:r>
              <a:rPr lang="ru-RU" sz="1800" b="1" dirty="0" smtClean="0">
                <a:latin typeface="Book Antiqua" pitchFamily="18" charset="0"/>
              </a:rPr>
              <a:t>Литературное кафе </a:t>
            </a:r>
            <a:endParaRPr lang="ru-RU" sz="1800" b="1" dirty="0">
              <a:latin typeface="Book Antiqu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75574"/>
            <a:ext cx="3836827" cy="51083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4400" y="1524112"/>
            <a:ext cx="4114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Book Antiqua" pitchFamily="18" charset="0"/>
              </a:rPr>
              <a:t>дом на усадьбе Юшковых – </a:t>
            </a:r>
            <a:r>
              <a:rPr lang="ru-RU" b="1" i="1" dirty="0" smtClean="0">
                <a:latin typeface="Book Antiqua" pitchFamily="18" charset="0"/>
              </a:rPr>
              <a:t>по ул. </a:t>
            </a:r>
            <a:r>
              <a:rPr lang="ru-RU" b="1" i="1" dirty="0" err="1" smtClean="0">
                <a:latin typeface="Book Antiqua" pitchFamily="18" charset="0"/>
              </a:rPr>
              <a:t>Вейнбаума</a:t>
            </a:r>
            <a:r>
              <a:rPr lang="ru-RU" b="1" i="1" dirty="0">
                <a:latin typeface="Book Antiqua" pitchFamily="18" charset="0"/>
              </a:rPr>
              <a:t>, 23 </a:t>
            </a:r>
            <a:r>
              <a:rPr lang="ru-RU" b="1" i="1" dirty="0" smtClean="0">
                <a:latin typeface="Book Antiqua" pitchFamily="18" charset="0"/>
              </a:rPr>
              <a:t> самый </a:t>
            </a:r>
            <a:r>
              <a:rPr lang="ru-RU" b="1" i="1" dirty="0">
                <a:latin typeface="Book Antiqua" pitchFamily="18" charset="0"/>
              </a:rPr>
              <a:t>старинный из сохранившихся деревянных домов Красноярска, среди построенных  до 1826 года – в период классицизма. Этот двухэтажный дом принадлежал </a:t>
            </a:r>
            <a:r>
              <a:rPr lang="ru-RU" b="1" i="1" dirty="0" smtClean="0">
                <a:latin typeface="Book Antiqua" pitchFamily="18" charset="0"/>
              </a:rPr>
              <a:t>красноярской семье </a:t>
            </a:r>
            <a:r>
              <a:rPr lang="ru-RU" b="1" i="1" dirty="0">
                <a:latin typeface="Book Antiqua" pitchFamily="18" charset="0"/>
              </a:rPr>
              <a:t>Юшковых. </a:t>
            </a:r>
            <a:r>
              <a:rPr lang="ru-RU" b="1" i="1" dirty="0" smtClean="0">
                <a:latin typeface="Book Antiqua" pitchFamily="18" charset="0"/>
              </a:rPr>
              <a:t> Кстати</a:t>
            </a:r>
            <a:r>
              <a:rPr lang="ru-RU" b="1" i="1" dirty="0">
                <a:latin typeface="Book Antiqua" pitchFamily="18" charset="0"/>
              </a:rPr>
              <a:t>, герой Советского Союза Михаил .Юшков, чьим именем названа улица в Северо-Западном районе Красноярска, тоже из этого старинного рода – с XVII века в Красноярске. Таких памятников архитектуры осталось на территории России совсем немного, а в Красноярске – в единственном экземпляре.</a:t>
            </a:r>
          </a:p>
        </p:txBody>
      </p:sp>
    </p:spTree>
    <p:extLst>
      <p:ext uri="{BB962C8B-B14F-4D97-AF65-F5344CB8AC3E}">
        <p14:creationId xmlns:p14="http://schemas.microsoft.com/office/powerpoint/2010/main" val="11448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Book Antiqua" pitchFamily="18" charset="0"/>
              </a:rPr>
              <a:t>На картине В.И</a:t>
            </a:r>
            <a:r>
              <a:rPr lang="ru-RU" sz="1800" b="1" dirty="0">
                <a:latin typeface="Book Antiqua" pitchFamily="18" charset="0"/>
              </a:rPr>
              <a:t>. Суриков «Крыши зимой</a:t>
            </a:r>
            <a:r>
              <a:rPr lang="ru-RU" sz="1800" b="1" dirty="0" smtClean="0">
                <a:latin typeface="Book Antiqua" pitchFamily="18" charset="0"/>
              </a:rPr>
              <a:t>»  представлен образ  Казачьего квартала старого Красноярска, в среде которого прошли его детство и юность </a:t>
            </a:r>
            <a:endParaRPr lang="ru-RU" sz="1800" b="1" dirty="0">
              <a:latin typeface="Book Antiqua" pitchFamily="18" charset="0"/>
            </a:endParaRPr>
          </a:p>
        </p:txBody>
      </p:sp>
      <p:pic>
        <p:nvPicPr>
          <p:cNvPr id="4" name="Picture 5" descr="C:\Users\Владелец\Desktop\дляЗонОхраны\изСуриковских\Крыши зимой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436" y="1066800"/>
            <a:ext cx="69761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8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187"/>
            <a:ext cx="9144000" cy="1134313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Book Antiqua" pitchFamily="18" charset="0"/>
              </a:rPr>
              <a:t>Угловой дом старинной усадьбы в пятой куртине плана города по  ул. </a:t>
            </a:r>
            <a:r>
              <a:rPr lang="ru-RU" sz="2000" b="1" dirty="0" err="1">
                <a:solidFill>
                  <a:srgbClr val="7030A0"/>
                </a:solidFill>
                <a:latin typeface="Book Antiqua" pitchFamily="18" charset="0"/>
              </a:rPr>
              <a:t>Вейнбаума</a:t>
            </a:r>
            <a:r>
              <a:rPr lang="ru-RU" sz="2000" b="1" dirty="0">
                <a:solidFill>
                  <a:srgbClr val="7030A0"/>
                </a:solidFill>
                <a:latin typeface="Book Antiqua" pitchFamily="18" charset="0"/>
              </a:rPr>
              <a:t>, 25 /51 Марковского  в охранной зоне Губернской гимназии – это наше народное деревянное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зодчество</a:t>
            </a:r>
            <a:r>
              <a:rPr lang="ru-RU" sz="2000" b="1" dirty="0">
                <a:solidFill>
                  <a:srgbClr val="7030A0"/>
                </a:solidFill>
                <a:latin typeface="Book Antiqua" pitchFamily="18" charset="0"/>
              </a:rPr>
              <a:t>. Вам за него стыдно? 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Да и  </a:t>
            </a:r>
            <a:r>
              <a:rPr lang="ru-RU" sz="2000" b="1" dirty="0">
                <a:solidFill>
                  <a:srgbClr val="7030A0"/>
                </a:solidFill>
                <a:latin typeface="Book Antiqua" pitchFamily="18" charset="0"/>
              </a:rPr>
              <a:t>В.И. Суриков гордился…  А чиновники стесняются 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красноярской красот</a:t>
            </a:r>
            <a:r>
              <a:rPr lang="ru-RU" sz="1800" b="1" dirty="0" smtClean="0">
                <a:solidFill>
                  <a:srgbClr val="7030A0"/>
                </a:solidFill>
                <a:latin typeface="Book Antiqua" pitchFamily="18" charset="0"/>
              </a:rPr>
              <a:t>ы  - закрывают рекламными баннерами вместо плакатов о ценности исторических усадеб </a:t>
            </a:r>
            <a:r>
              <a:rPr lang="ru-RU" sz="1800" b="1" dirty="0">
                <a:latin typeface="Book Antiqua" pitchFamily="18" charset="0"/>
              </a:rPr>
              <a:t/>
            </a:r>
            <a:br>
              <a:rPr lang="ru-RU" sz="1800" b="1" dirty="0">
                <a:latin typeface="Book Antiqua" pitchFamily="18" charset="0"/>
              </a:rPr>
            </a:br>
            <a:endParaRPr lang="ru-RU" sz="1800" b="1" dirty="0">
              <a:latin typeface="Book Antiqua" pitchFamily="18" charset="0"/>
            </a:endParaRPr>
          </a:p>
        </p:txBody>
      </p:sp>
      <p:pic>
        <p:nvPicPr>
          <p:cNvPr id="4" name="Picture 3" descr="фот2007г угловойДом усадьбыУлМарковског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651624" cy="496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  <a:latin typeface="Book Antiqua" pitchFamily="18" charset="0"/>
              </a:rPr>
              <a:t>Фрагмент плана  современного использования территории 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(опорный план) из Проекта планировки исторического центра г. Красноярска 2007г.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050" name="Picture 2" descr="F:\ОбщественноДвижение\дляЭкспертногоЗаключения-\карты-планы\2 План Современного использован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1295399"/>
            <a:ext cx="8610600" cy="52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Фрагмент плана города 1894 г. – с поймой речки Качи и Казачьим кварталом, обратим внимание как он насыщен застройкой рядом с Театральной площадью 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D:\КРАСНОЯРСК\Горького\ПЛАНЫ КРАСНОЯРСКА\карта 1894 год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96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"/>
          </a:xfrm>
        </p:spPr>
        <p:txBody>
          <a:bodyPr>
            <a:normAutofit fontScale="90000"/>
          </a:bodyPr>
          <a:lstStyle/>
          <a:p>
            <a:endParaRPr lang="ru-RU" sz="18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Фрагмент плана </a:t>
            </a:r>
            <a:r>
              <a:rPr lang="ru-RU" sz="1800" b="1" i="1" dirty="0">
                <a:solidFill>
                  <a:srgbClr val="002060"/>
                </a:solidFill>
                <a:latin typeface="Book Antiqua" pitchFamily="18" charset="0"/>
              </a:rPr>
              <a:t>главного города Енисейской губернии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Красноярска,  </a:t>
            </a:r>
            <a:r>
              <a:rPr lang="ru-RU" sz="1800" b="1" i="1" dirty="0">
                <a:solidFill>
                  <a:srgbClr val="002060"/>
                </a:solidFill>
                <a:latin typeface="Book Antiqua" pitchFamily="18" charset="0"/>
              </a:rPr>
              <a:t>составленный в 1894 г. М.Н. </a:t>
            </a:r>
            <a:r>
              <a:rPr lang="ru-RU" sz="1800" b="1" i="1" dirty="0" err="1">
                <a:solidFill>
                  <a:srgbClr val="002060"/>
                </a:solidFill>
                <a:latin typeface="Book Antiqua" pitchFamily="18" charset="0"/>
              </a:rPr>
              <a:t>Хрущовым</a:t>
            </a:r>
            <a:r>
              <a:rPr lang="ru-RU" sz="1800" b="1" i="1" dirty="0">
                <a:solidFill>
                  <a:srgbClr val="002060"/>
                </a:solidFill>
                <a:latin typeface="Book Antiqua" pitchFamily="18" charset="0"/>
              </a:rPr>
              <a:t>. </a:t>
            </a:r>
            <a:endParaRPr lang="ru-RU" sz="18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1- усадьба </a:t>
            </a:r>
            <a:r>
              <a:rPr lang="ru-RU" sz="1800" b="1" i="1" dirty="0" err="1" smtClean="0">
                <a:solidFill>
                  <a:srgbClr val="002060"/>
                </a:solidFill>
                <a:latin typeface="Book Antiqua" pitchFamily="18" charset="0"/>
              </a:rPr>
              <a:t>Потылицина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-Ермолаевых</a:t>
            </a:r>
            <a:r>
              <a:rPr lang="ru-RU" sz="1800" b="1" i="1" dirty="0">
                <a:solidFill>
                  <a:srgbClr val="002060"/>
                </a:solidFill>
                <a:latin typeface="Book Antiqua" pitchFamily="18" charset="0"/>
              </a:rPr>
              <a:t>; </a:t>
            </a:r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  2 </a:t>
            </a:r>
            <a:r>
              <a:rPr lang="ru-RU" sz="1800" b="1" i="1" dirty="0">
                <a:solidFill>
                  <a:srgbClr val="002060"/>
                </a:solidFill>
                <a:latin typeface="Book Antiqua" pitchFamily="18" charset="0"/>
              </a:rPr>
              <a:t>– усадьба Суриковых. </a:t>
            </a:r>
            <a:r>
              <a:rPr lang="ru-RU" sz="1200" b="1" i="1" dirty="0" smtClean="0">
                <a:solidFill>
                  <a:srgbClr val="002060"/>
                </a:solidFill>
                <a:latin typeface="Book Antiqua" pitchFamily="18" charset="0"/>
              </a:rPr>
              <a:t>Из фондов </a:t>
            </a:r>
            <a:r>
              <a:rPr lang="ru-RU" sz="1200" b="1" i="1" dirty="0">
                <a:solidFill>
                  <a:srgbClr val="002060"/>
                </a:solidFill>
                <a:latin typeface="Book Antiqua" pitchFamily="18" charset="0"/>
              </a:rPr>
              <a:t>ККМ.</a:t>
            </a:r>
          </a:p>
        </p:txBody>
      </p:sp>
      <p:pic>
        <p:nvPicPr>
          <p:cNvPr id="4" name="Рисунок 3" descr="Рисунок 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1000"/>
            <a:ext cx="7696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Примеры красноярских домов на каменных хозяйственных подклетах с верхними бревенчатыми жилыми этажами (с горенками и светёлками более стройных </a:t>
            </a:r>
            <a:r>
              <a:rPr lang="ru-RU" sz="2000" b="1" i="1" dirty="0" smtClean="0">
                <a:solidFill>
                  <a:srgbClr val="002060"/>
                </a:solidFill>
                <a:latin typeface="Book Antiqua" pitchFamily="18" charset="0"/>
              </a:rPr>
              <a:t>пропорций, с лучковыми окнами в резных наличниках) </a:t>
            </a:r>
            <a:endParaRPr lang="ru-RU" sz="2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Объект 3" descr="меркуловой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143000"/>
            <a:ext cx="4161803" cy="5181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736" y="1521880"/>
            <a:ext cx="3886264" cy="259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4343400"/>
            <a:ext cx="3944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Полукаменный дом казачьей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усадьбы начала </a:t>
            </a:r>
            <a:r>
              <a:rPr lang="en-US" sz="1600" b="1" i="1" dirty="0" smtClean="0">
                <a:solidFill>
                  <a:srgbClr val="002060"/>
                </a:solidFill>
                <a:latin typeface="Book Antiqua" pitchFamily="18" charset="0"/>
              </a:rPr>
              <a:t>XIX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в. </a:t>
            </a:r>
            <a:r>
              <a:rPr lang="ru-RU" sz="1600" b="1" i="1" dirty="0" err="1" smtClean="0">
                <a:solidFill>
                  <a:srgbClr val="002060"/>
                </a:solidFill>
                <a:latin typeface="Book Antiqua" pitchFamily="18" charset="0"/>
              </a:rPr>
              <a:t>Потылицына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-Ермолаевых по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ул. </a:t>
            </a:r>
            <a:r>
              <a:rPr lang="ru-RU" sz="1600" b="1" i="1" dirty="0" err="1" smtClean="0">
                <a:solidFill>
                  <a:srgbClr val="002060"/>
                </a:solidFill>
                <a:latin typeface="Book Antiqua" pitchFamily="18" charset="0"/>
              </a:rPr>
              <a:t>Перенсона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, 34/ Марковского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(на фот.  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2017г.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архитектора О.И. </a:t>
            </a:r>
            <a:r>
              <a:rPr lang="ru-RU" sz="1600" b="1" i="1" dirty="0" err="1" smtClean="0">
                <a:solidFill>
                  <a:srgbClr val="002060"/>
                </a:solidFill>
                <a:latin typeface="Book Antiqua" pitchFamily="18" charset="0"/>
              </a:rPr>
              <a:t>Барковой</a:t>
            </a:r>
            <a:r>
              <a:rPr lang="ru-RU" sz="1600" b="1" i="1" dirty="0" smtClean="0">
                <a:solidFill>
                  <a:srgbClr val="002060"/>
                </a:solidFill>
                <a:latin typeface="Book Antiqua" pitchFamily="18" charset="0"/>
              </a:rPr>
              <a:t>) </a:t>
            </a:r>
            <a:endParaRPr lang="ru-RU" sz="16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10668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Book Antiqua" pitchFamily="18" charset="0"/>
              </a:rPr>
              <a:t>Вид на рассматриваемый район от поймы речки Качи с горы Караульной – в  начале ХХ века с открытой площадью спортивного поля «Соколка» в створе нынешней ул. Вейнбаума и рядом – ул. Перенсона</a:t>
            </a:r>
            <a:endParaRPr lang="ru-RU" sz="1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C:\АКТыГИКЭ иСохранеУспенскоМонастыря-14г\а-ДОМММ МГБ НА КАЧЕ-фотоОктября\планыИсторическиеКрасноярска\общий вид красноярска_с горы Кум-Тигей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2" t="12500" r="3659" b="5398"/>
          <a:stretch/>
        </p:blipFill>
        <p:spPr bwMode="auto">
          <a:xfrm>
            <a:off x="381000" y="152400"/>
            <a:ext cx="8381999" cy="571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АКТыГИКЭ иСохранеУспенскоМонастыря-14г\а-ДОМММ МГБ НА КАЧЕ-фотоОктября\ккм_о_ф_9845_2_3687_Общий вид Красноярска с чесовенной гоы_2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10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Book Antiqua" pitchFamily="18" charset="0"/>
              </a:rPr>
              <a:t>Историческая панорама Красноярска с Часовенной горы – вид района Соколка в пойме речки </a:t>
            </a:r>
            <a:r>
              <a:rPr lang="ru-RU" b="1" i="1" dirty="0" err="1">
                <a:solidFill>
                  <a:srgbClr val="002060"/>
                </a:solidFill>
                <a:latin typeface="Book Antiqua" pitchFamily="18" charset="0"/>
              </a:rPr>
              <a:t>Качи</a:t>
            </a:r>
            <a:r>
              <a:rPr lang="ru-RU" b="1" i="1" dirty="0">
                <a:solidFill>
                  <a:srgbClr val="002060"/>
                </a:solidFill>
                <a:latin typeface="Book Antiqua" pitchFamily="18" charset="0"/>
              </a:rPr>
              <a:t> (на первом плане), фото рубежа ХХ в.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Book Antiqua" pitchFamily="18" charset="0"/>
              </a:rPr>
              <a:t>В правой части панорамы можно видеть ул. Почтамтскую (ныне –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ул.Перенсона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)  </a:t>
            </a:r>
            <a:r>
              <a:rPr lang="ru-RU" b="1" i="1" dirty="0">
                <a:solidFill>
                  <a:srgbClr val="002060"/>
                </a:solidFill>
                <a:latin typeface="Book Antiqua" pitchFamily="18" charset="0"/>
              </a:rPr>
              <a:t>с открытой площадкой с западной стороны от неё, где теперь размещён стадион «Локомотив»</a:t>
            </a:r>
          </a:p>
        </p:txBody>
      </p:sp>
    </p:spTree>
    <p:extLst>
      <p:ext uri="{BB962C8B-B14F-4D97-AF65-F5344CB8AC3E}">
        <p14:creationId xmlns:p14="http://schemas.microsoft.com/office/powerpoint/2010/main" val="7937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1283</Words>
  <Application>Microsoft Office PowerPoint</Application>
  <PresentationFormat>Экран (4:3)</PresentationFormat>
  <Paragraphs>45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Казачий квартал в пятой куртине исторического плана центра Красноярска (вид с горы Караульной)            </vt:lpstr>
      <vt:lpstr>Фрагмент Проекта зон охраны памятников истории и культуры Красноярска 1993 – 95гг., выполненный  Ленгипрогорома (ныне – института Урбанистики СПб ) – в середине  плана Казачий квартал  </vt:lpstr>
      <vt:lpstr>Фрагмент Проекта зон охраны ОКН Красноярска 2012г. института Красноярскгражданпроект с Казачьим кварталом (в середине – красным цветом выделены Губернская гимназия и бывший Лесотехнический инст.) – Фрагмент Основного чертежа Исторического центра города в проекте зон охраны объектов  культурного наследия Красноярска 2012г.,  согласованного в Минкультуры РФ  в  2015 г.</vt:lpstr>
      <vt:lpstr>Фрагмент плана  современного использования территории  (опорный план) из Проекта планировки исторического центра г. Красноярска 2007г. </vt:lpstr>
      <vt:lpstr>Фрагмент плана города 1894 г. – с поймой речки Качи и Казачьим кварталом, обратим внимание как он насыщен застройкой рядом с Театральной площадью  </vt:lpstr>
      <vt:lpstr>Презентация PowerPoint</vt:lpstr>
      <vt:lpstr>Примеры красноярских домов на каменных хозяйственных подклетах с верхними бревенчатыми жилыми этажами (с горенками и светёлками более стройных пропорций, с лучковыми окнами в резных наличниках) </vt:lpstr>
      <vt:lpstr>Вид на рассматриваемый район от поймы речки Качи с горы Караульной – в  начале ХХ века с открытой площадью спортивного поля «Соколка» в створе нынешней ул. Вейнбаума и рядом – ул. Перенсона</vt:lpstr>
      <vt:lpstr>Презентация PowerPoint</vt:lpstr>
      <vt:lpstr>Фрагмент плана исторического Красноярска периода 1920-х годов – углы кварталов «закреплялись» полукаменными домами – на подклетах </vt:lpstr>
      <vt:lpstr>Вид от поймы реки Качи в створе улицы Перенсона в начале ХХ века на фото из фондов ККМ – исследование краеведа  М.П. Терешковой (http://www.krasplace.ru/)</vt:lpstr>
      <vt:lpstr>Фрагмент Историко-градостроительного опорного плана Исторического центра Красноярска (в масштабе 1:2000)  с указанием памятников истории и культуры,  а также предметов градостроительной охраны </vt:lpstr>
      <vt:lpstr>Памятники архитектуры по ул. Ленина, 84 – 88, в зоне охраны которых расположены подожжённые дома на усадьбах XIX века    </vt:lpstr>
      <vt:lpstr>Вид комплекса исторической застройки XIX века вдоль ул. Перенсона, 32 – 34 – до поджогов зданий  застройщиком, не проведшим археологические исследования  территории  в охранных зонах памятников истории и культуры </vt:lpstr>
      <vt:lpstr>Вид казачьей усадьбы пятидесятника Потылицина, а в  XIX в. – Ермолаева с полукаменным угловым домом и двумя флигелями начала XIX века в Казачьем квартале исторического центра Красноярска   В угловом доме по проекту регенерации предлагаются  художественные мастерские для школы им. В.И. Сурикова</vt:lpstr>
      <vt:lpstr>Вид углового усадебного дома с юго-востока (со двора) – до пожара 2015г. </vt:lpstr>
      <vt:lpstr>Вид дома на кирпичном подклете  со двора  с южным флигелем – бревенчатой избой, на территории усадьбы будет организован сад сибирских культур (калины, черёмухи, рябины, смородины, ранета)</vt:lpstr>
      <vt:lpstr>Вид вдоль улицы Перенсона – в зоне видимости  Уездного училища В.И.Сурикова – памятника  истории и культуры федерального значения охраны – куда уж круче значение достопамятного места, казалось бы, для нашего Красноярска?   </vt:lpstr>
      <vt:lpstr>Вид гостевого дома Успенского монастыря (по проекту преображения Казачьего квартала) вдоль ул. Перенсона – на север до горы Караульной</vt:lpstr>
      <vt:lpstr>Выразителен бревенчатый фасад с резными фигурными наличниками  стройных окон  под широкого свеса кровлей  над профилированными карнизом и фризом </vt:lpstr>
      <vt:lpstr>Как редки теперь резные накладные детали в очельях наличников  и сможет ли кто-то  ныне  повторить  фигурный орнамент  их подоконных досок </vt:lpstr>
      <vt:lpstr>Вид гостевого дома Успенского монастыря после пожара в 2017г. – по проекту   здесь  предлагалась  гостиница для спортсменов-борцов  центра Миндиашвили  </vt:lpstr>
      <vt:lpstr>Турецкий профессор Орхан Курал, побывав в Красноярске – об исторической памяти: «Рядом с многоэтажными домами я видел небольшие деревянные постройки. Думаю, местные власти должны сохранить их, чтобы следующие поколения знали свою историю. Экология культуры в том, что если ты не можешь  беречь своё прошлое, то  не сможешь  увидеть своё будущее»   </vt:lpstr>
      <vt:lpstr>Деревянное здание Казачьей заставы на горе Караульной, проектированное архитектором А.С. Брусяниным, реставрировавшим часовню в 1970-х годах, было примером бережного и творческого отношения к средовому окружению </vt:lpstr>
      <vt:lpstr>Вид достойного Гостевого дома причта Успенского монастыря  в 2017 г. – стройных пропорций под широким карнизом, защищавшим бревенчатые фасады от снега и дождя </vt:lpstr>
      <vt:lpstr>Вид брошенного углового дома на кирпичном подклете  с лучковыми окнами  под широким карнизом верхнего,  обшитого тёсом этажа – после поджога </vt:lpstr>
      <vt:lpstr>Вид флигеля-избы на усадьбе по ул. Перенсона, 34/Марковского, 67  в  уютном  с берёзами и черёмухой дворе, где жили коренные красноярцы, пока не появились в Казачьем квартале недобросовестные застройщики-поджигатели М.А. и А.И. Барановы  Проектом предлагается восстановить озеленение Казачьего квартала с использованием сибирских пород  дерев и кустарников     </vt:lpstr>
      <vt:lpstr>Как символичен этот плакат с лозунгом на доме, где сгорела в 3015г. хозяйка второго этажа, не пожелавшая  выезжать  из центра города </vt:lpstr>
      <vt:lpstr>Схема  Достопамятного Казачьего квартала XIX – ХХ веков в историческом центре  Красноярска</vt:lpstr>
      <vt:lpstr>Вид единой охранной зоны объектов культурного наследия вдоль улицы бывшей Гимназической, 21 – 23 – 25 и 30 – 32 – 34 – 36 с зелёными подворьями в достопамятном Казачьем квартале начала XIX – XX вв. в центре Красноярска   </vt:lpstr>
      <vt:lpstr>Дом Потехиных-Потылициных по ул. Вейнбаума, 21 (бывшей Гимназической),  где в Великую Отечественную жил великий хирург и святой В.Ф. Войно-Ясенецкий (его приютила ученица по местной анестезии доктор Сусанна Степановна Потылицына)</vt:lpstr>
      <vt:lpstr>Вид с западной стороны на усадьбе Потехина-Потылициных – памятника истории и культуры города – таково ныне отношение к святыне православия  и всей красноярской казачьей культуре </vt:lpstr>
      <vt:lpstr>Дом подрядчика-строителя А.В. Телегина (ул. Ленина/Вейнбаума, 34 и рядом – дом рубежа XIX – XX веков по ул. Вейнбаума, 32 – в единой охранной зоне Губернской гимназии – архитекторы предлагают устроить здесь на перекрёстке «Чайную» и небольшую дорожную гостиницу</vt:lpstr>
      <vt:lpstr>Вид лицевого фасада дома по ул. Вейнбаума, 21 – с отлетающими тесинами и разрушающимся декором – надо решать вопрос о недобросовестном пользователе памятника архитектуры,  а проектом предлагается здесь паломнический центр Святителя Луки в Красноярске – «В нашем городе Святой живёт»  - http://www.krasnoyaro.ru/obj.php?current_page=luka  </vt:lpstr>
      <vt:lpstr>О достопримечательном месте  Казачий квартал в Красноярске – https://www.kraskompas.ru/nashe-nasledie/kazachij-kvartal/item/1312-kazachij-kvartal.html    Единая охранная зона Губернской гимназии – в которой находятся объекты культурного наследия по ул. Вейнбаума, 21 и выявленные – по ул. Вейнбаума, 23 и обладающее признаками ОКН (по Вейнбаума, 25/Марковского, 51 – 55 д и 55а) </vt:lpstr>
      <vt:lpstr>Усадьба по ул. Гимназической, 23 принадлежала знаменитой красноярской казачьей семье Юшковых. Упоминание  о них есть в трилогии А.Т. Черкасова «Хмель», «Чёрный тополь», «Конь рыжий» и в романе А. Чивилихина «Память».  Проектом предлагается  здесь  Литературное кафе </vt:lpstr>
      <vt:lpstr>На картине В.И. Суриков «Крыши зимой»  представлен образ  Казачьего квартала старого Красноярска, в среде которого прошли его детство и юность </vt:lpstr>
      <vt:lpstr>Угловой дом старинной усадьбы в пятой куртине плана города по  ул. Вейнбаума, 25 /51 Марковского  в охранной зоне Губернской гимназии – это наше народное деревянное зодчество. Вам за него стыдно?  Да и  В.И. Суриков гордился…  А чиновники стесняются  красноярской красоты  - закрывают рекламными баннерами вместо плакатов о ценности исторических усадеб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Казачий квартал в пятой куртине исторического плана центра Красноярска</dc:title>
  <dc:creator>Евгений</dc:creator>
  <cp:lastModifiedBy>User</cp:lastModifiedBy>
  <cp:revision>58</cp:revision>
  <dcterms:created xsi:type="dcterms:W3CDTF">2018-03-06T15:31:22Z</dcterms:created>
  <dcterms:modified xsi:type="dcterms:W3CDTF">2018-09-11T09:13:52Z</dcterms:modified>
</cp:coreProperties>
</file>